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5143500" cx="9144000"/>
  <p:notesSz cx="6858000" cy="9144000"/>
  <p:embeddedFontLst>
    <p:embeddedFont>
      <p:font typeface="Roboto"/>
      <p:regular r:id="rId20"/>
      <p:bold r:id="rId21"/>
      <p:italic r:id="rId22"/>
      <p:boldItalic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regular.fntdata"/><Relationship Id="rId11" Type="http://schemas.openxmlformats.org/officeDocument/2006/relationships/slide" Target="slides/slide6.xml"/><Relationship Id="rId22" Type="http://schemas.openxmlformats.org/officeDocument/2006/relationships/font" Target="fonts/Roboto-italic.fntdata"/><Relationship Id="rId10" Type="http://schemas.openxmlformats.org/officeDocument/2006/relationships/slide" Target="slides/slide5.xml"/><Relationship Id="rId21" Type="http://schemas.openxmlformats.org/officeDocument/2006/relationships/font" Target="fonts/Roboto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23" Type="http://schemas.openxmlformats.org/officeDocument/2006/relationships/font" Target="fonts/Roboto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Sashwat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31c1b75d46a_1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31c1b75d46a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Kyle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31bdcbc808a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31bdcbc808a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Kyle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1c1b75d46a_1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31c1b75d46a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Kyle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1bdcbc808a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1bdcbc808a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Nived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31bdcbc808a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31bdcbc808a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Nived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1bdcbc808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31bdcbc808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Sashwat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1bdcbc808a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1bdcbc808a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Saranya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1c1b75d46a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1c1b75d46a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Saranya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31bdcbc808a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31bdcbc808a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Jean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31bdcbc808a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31bdcbc808a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Jean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1bdcbc808a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31bdcbc808a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Kyle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1c1b75d46a_1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31c1b75d46a_1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Kyle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1bdcbc808a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31bdcbc808a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Kyle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Google Shape;11;p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1" name="Google Shape;71;p1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1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1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1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" name="Google Shape;76;p11"/>
          <p:cNvSpPr txBox="1"/>
          <p:nvPr>
            <p:ph hasCustomPrompt="1"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/>
          <p:nvPr>
            <p:ph idx="1" type="body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Google Shape;78;p1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1" name="Google Shape;21;p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" name="Google Shape;26;p3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4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Google Shape;30;p4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" name="Google Shape;35;p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5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" name="Google Shape;42;p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5" name="Google Shape;45;p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8" name="Google Shape;48;p7"/>
          <p:cNvSpPr txBox="1"/>
          <p:nvPr>
            <p:ph idx="1" type="body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8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Google Shape;52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8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" name="Google Shape;57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1" name="Google Shape;6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2" name="Google Shape;62;p9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3" name="Google Shape;63;p9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4" name="Google Shape;6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Google Shape;65;p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68" name="Google Shape;68;p1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eometr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4.gif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Relationship Id="rId4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Relationship Id="rId4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3"/>
          <p:cNvSpPr txBox="1"/>
          <p:nvPr>
            <p:ph type="ctrTitle"/>
          </p:nvPr>
        </p:nvSpPr>
        <p:spPr>
          <a:xfrm>
            <a:off x="311700" y="165525"/>
            <a:ext cx="8520600" cy="1349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u="sng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Lego DOE Presentation</a:t>
            </a:r>
            <a:endParaRPr b="1" i="1" u="sng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311700" y="143770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Team 101</a:t>
            </a:r>
            <a:endParaRPr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2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Graph (Final Distance)</a:t>
            </a:r>
            <a:endParaRPr/>
          </a:p>
        </p:txBody>
      </p:sp>
      <p:pic>
        <p:nvPicPr>
          <p:cNvPr id="148" name="Google Shape;14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200"/>
            <a:ext cx="4457700" cy="297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62500" y="1170200"/>
            <a:ext cx="4229100" cy="281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3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Graph (Speed)</a:t>
            </a:r>
            <a:endParaRPr/>
          </a:p>
        </p:txBody>
      </p:sp>
      <p:pic>
        <p:nvPicPr>
          <p:cNvPr id="155" name="Google Shape;15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1750" y="1017800"/>
            <a:ext cx="6160500" cy="410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Graph (Speed)</a:t>
            </a:r>
            <a:endParaRPr/>
          </a:p>
        </p:txBody>
      </p:sp>
      <p:pic>
        <p:nvPicPr>
          <p:cNvPr id="161" name="Google Shape;16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36400"/>
            <a:ext cx="4457700" cy="297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8600" y="1461800"/>
            <a:ext cx="4381500" cy="292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Financial Analysis of the Most Efficient Lego Car</a:t>
            </a:r>
            <a:endParaRPr/>
          </a:p>
        </p:txBody>
      </p:sp>
      <p:sp>
        <p:nvSpPr>
          <p:cNvPr id="168" name="Google Shape;168;p25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25"/>
          <p:cNvSpPr txBox="1"/>
          <p:nvPr>
            <p:ph idx="2" type="body"/>
          </p:nvPr>
        </p:nvSpPr>
        <p:spPr>
          <a:xfrm>
            <a:off x="4832400" y="1017800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Total Cost = 13600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While Maybe more expensive than most, it provides state of the art design to keep it from falling apart.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We could cut down on the cost by removing the 1x2 Planks and one of the Small Wheels.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70" name="Google Shape;17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051" y="1017725"/>
            <a:ext cx="4175199" cy="3869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00750" y="2810875"/>
            <a:ext cx="3227300" cy="2332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6"/>
          <p:cNvSpPr txBox="1"/>
          <p:nvPr>
            <p:ph type="title"/>
          </p:nvPr>
        </p:nvSpPr>
        <p:spPr>
          <a:xfrm>
            <a:off x="311700" y="39100"/>
            <a:ext cx="8520600" cy="154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0">
                <a:latin typeface="Impact"/>
                <a:ea typeface="Impact"/>
                <a:cs typeface="Impact"/>
                <a:sym typeface="Impact"/>
              </a:rPr>
              <a:t>Thank you</a:t>
            </a:r>
            <a:endParaRPr sz="10000"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Objectives / Goals</a:t>
            </a:r>
            <a:endParaRPr/>
          </a:p>
        </p:txBody>
      </p:sp>
      <p:sp>
        <p:nvSpPr>
          <p:cNvPr id="93" name="Google Shape;93;p1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Optimize Performance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Harness the Power of Data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Cost-Savvy Engineering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Real-World Skill-Building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Experiment</a:t>
            </a:r>
            <a:endParaRPr/>
          </a:p>
        </p:txBody>
      </p:sp>
      <p:sp>
        <p:nvSpPr>
          <p:cNvPr id="99" name="Google Shape;99;p15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chemeClr val="dk1"/>
                </a:solidFill>
              </a:rPr>
              <a:t>Setup</a:t>
            </a:r>
            <a:r>
              <a:rPr lang="en" sz="1100">
                <a:solidFill>
                  <a:schemeClr val="dk1"/>
                </a:solidFill>
              </a:rPr>
              <a:t>: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Created multiple car designs using available materials to drive down a ramp at a consistent 30-degree angle.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Designed a Lego cars with team collaboration following project constraints (e.g., windshield and steering wheel required).</a:t>
            </a:r>
            <a:endParaRPr sz="11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</a:rPr>
              <a:t>Measurements Taken</a:t>
            </a:r>
            <a:r>
              <a:rPr lang="en" sz="1100">
                <a:solidFill>
                  <a:schemeClr val="dk1"/>
                </a:solidFill>
              </a:rPr>
              <a:t>: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 sz="1100">
                <a:solidFill>
                  <a:schemeClr val="dk1"/>
                </a:solidFill>
              </a:rPr>
              <a:t>Response Variable</a:t>
            </a:r>
            <a:r>
              <a:rPr lang="en" sz="1100">
                <a:solidFill>
                  <a:schemeClr val="dk1"/>
                </a:solidFill>
              </a:rPr>
              <a:t>: Distance traveled by the car.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Conducted multiple trials for each car </a:t>
            </a:r>
            <a:r>
              <a:rPr lang="en" sz="1100">
                <a:solidFill>
                  <a:schemeClr val="dk1"/>
                </a:solidFill>
              </a:rPr>
              <a:t>design</a:t>
            </a:r>
            <a:r>
              <a:rPr lang="en" sz="1100">
                <a:solidFill>
                  <a:schemeClr val="dk1"/>
                </a:solidFill>
              </a:rPr>
              <a:t> and size to ensure data consistency.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</a:rPr>
              <a:t>Ramp Setup Challenges</a:t>
            </a:r>
            <a:endParaRPr b="1" sz="13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 sz="1100">
                <a:solidFill>
                  <a:schemeClr val="dk1"/>
                </a:solidFill>
              </a:rPr>
              <a:t>Material Stability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 sz="1100">
                <a:solidFill>
                  <a:schemeClr val="dk1"/>
                </a:solidFill>
              </a:rPr>
              <a:t>Angle Consistency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 sz="1100">
                <a:solidFill>
                  <a:schemeClr val="dk1"/>
                </a:solidFill>
              </a:rPr>
              <a:t>Reproducibility</a:t>
            </a:r>
            <a:r>
              <a:rPr lang="en" sz="1100">
                <a:solidFill>
                  <a:schemeClr val="dk1"/>
                </a:solidFill>
              </a:rPr>
              <a:t>: Maintaining the exact same starting height and ramp length for each trial required careful adjustments and monitoring.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Ramp for </a:t>
            </a:r>
            <a:r>
              <a:rPr lang="en"/>
              <a:t>Experiment</a:t>
            </a:r>
            <a:endParaRPr/>
          </a:p>
        </p:txBody>
      </p:sp>
      <p:sp>
        <p:nvSpPr>
          <p:cNvPr id="105" name="Google Shape;105;p16"/>
          <p:cNvSpPr/>
          <p:nvPr/>
        </p:nvSpPr>
        <p:spPr>
          <a:xfrm>
            <a:off x="1283500" y="1340550"/>
            <a:ext cx="5333700" cy="2871300"/>
          </a:xfrm>
          <a:prstGeom prst="rtTriangl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6" name="Google Shape;106;p16"/>
          <p:cNvSpPr txBox="1"/>
          <p:nvPr/>
        </p:nvSpPr>
        <p:spPr>
          <a:xfrm>
            <a:off x="3584275" y="2167675"/>
            <a:ext cx="1720800" cy="4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24 cm</a:t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7" name="Google Shape;107;p16"/>
          <p:cNvSpPr txBox="1"/>
          <p:nvPr/>
        </p:nvSpPr>
        <p:spPr>
          <a:xfrm>
            <a:off x="361275" y="2196200"/>
            <a:ext cx="865200" cy="4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12 cm</a:t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8" name="Google Shape;108;p16"/>
          <p:cNvSpPr/>
          <p:nvPr/>
        </p:nvSpPr>
        <p:spPr>
          <a:xfrm>
            <a:off x="4649125" y="3137450"/>
            <a:ext cx="3841200" cy="2110500"/>
          </a:xfrm>
          <a:prstGeom prst="pie">
            <a:avLst>
              <a:gd fmla="val 10751905" name="adj1"/>
              <a:gd fmla="val 12542873" name="adj2"/>
            </a:avLst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9" name="Google Shape;109;p16"/>
          <p:cNvSpPr txBox="1"/>
          <p:nvPr/>
        </p:nvSpPr>
        <p:spPr>
          <a:xfrm>
            <a:off x="5114975" y="3698375"/>
            <a:ext cx="865200" cy="4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30°</a:t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Factors</a:t>
            </a:r>
            <a:endParaRPr/>
          </a:p>
        </p:txBody>
      </p:sp>
      <p:sp>
        <p:nvSpPr>
          <p:cNvPr id="115" name="Google Shape;115;p17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482600" lvl="0" marL="457200" rtl="0" algn="l">
              <a:spcBef>
                <a:spcPts val="0"/>
              </a:spcBef>
              <a:spcAft>
                <a:spcPts val="0"/>
              </a:spcAft>
              <a:buSzPts val="4000"/>
              <a:buFont typeface="Impact"/>
              <a:buAutoNum type="arabicPeriod"/>
            </a:pPr>
            <a:r>
              <a:rPr lang="en" sz="4000">
                <a:latin typeface="Impact"/>
                <a:ea typeface="Impact"/>
                <a:cs typeface="Impact"/>
                <a:sym typeface="Impact"/>
              </a:rPr>
              <a:t>Car Size</a:t>
            </a:r>
            <a:endParaRPr sz="4000">
              <a:latin typeface="Impact"/>
              <a:ea typeface="Impact"/>
              <a:cs typeface="Impact"/>
              <a:sym typeface="Impact"/>
            </a:endParaRPr>
          </a:p>
          <a:p>
            <a:pPr indent="-482600" lvl="0" marL="457200" rtl="0" algn="l">
              <a:spcBef>
                <a:spcPts val="0"/>
              </a:spcBef>
              <a:spcAft>
                <a:spcPts val="0"/>
              </a:spcAft>
              <a:buSzPts val="4000"/>
              <a:buFont typeface="Impact"/>
              <a:buAutoNum type="arabicPeriod"/>
            </a:pPr>
            <a:r>
              <a:rPr lang="en" sz="4000">
                <a:latin typeface="Impact"/>
                <a:ea typeface="Impact"/>
                <a:cs typeface="Impact"/>
                <a:sym typeface="Impact"/>
              </a:rPr>
              <a:t>Car Style</a:t>
            </a:r>
            <a:endParaRPr sz="4000">
              <a:latin typeface="Impact"/>
              <a:ea typeface="Impact"/>
              <a:cs typeface="Impact"/>
              <a:sym typeface="Impact"/>
            </a:endParaRPr>
          </a:p>
          <a:p>
            <a:pPr indent="-482600" lvl="0" marL="457200" rtl="0" algn="l">
              <a:spcBef>
                <a:spcPts val="0"/>
              </a:spcBef>
              <a:spcAft>
                <a:spcPts val="0"/>
              </a:spcAft>
              <a:buSzPts val="4000"/>
              <a:buFont typeface="Impact"/>
              <a:buAutoNum type="arabicPeriod"/>
            </a:pPr>
            <a:r>
              <a:rPr lang="en" sz="4000">
                <a:latin typeface="Impact"/>
                <a:ea typeface="Impact"/>
                <a:cs typeface="Impact"/>
                <a:sym typeface="Impact"/>
              </a:rPr>
              <a:t>Car Price</a:t>
            </a:r>
            <a:endParaRPr sz="4000"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116" name="Google Shape;11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61775" y="741575"/>
            <a:ext cx="4880476" cy="366035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8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Response Variables</a:t>
            </a:r>
            <a:endParaRPr/>
          </a:p>
        </p:txBody>
      </p:sp>
      <p:sp>
        <p:nvSpPr>
          <p:cNvPr id="122" name="Google Shape;122;p18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482600" lvl="0" marL="457200" rtl="0" algn="l">
              <a:spcBef>
                <a:spcPts val="0"/>
              </a:spcBef>
              <a:spcAft>
                <a:spcPts val="0"/>
              </a:spcAft>
              <a:buSzPts val="4000"/>
              <a:buFont typeface="Impact"/>
              <a:buAutoNum type="arabicPeriod"/>
            </a:pPr>
            <a:r>
              <a:rPr lang="en" sz="4000">
                <a:latin typeface="Impact"/>
                <a:ea typeface="Impact"/>
                <a:cs typeface="Impact"/>
                <a:sym typeface="Impact"/>
              </a:rPr>
              <a:t>Time (s)</a:t>
            </a:r>
            <a:endParaRPr sz="4000">
              <a:latin typeface="Impact"/>
              <a:ea typeface="Impact"/>
              <a:cs typeface="Impact"/>
              <a:sym typeface="Impact"/>
            </a:endParaRPr>
          </a:p>
          <a:p>
            <a:pPr indent="-482600" lvl="0" marL="457200" rtl="0" algn="l">
              <a:spcBef>
                <a:spcPts val="0"/>
              </a:spcBef>
              <a:spcAft>
                <a:spcPts val="0"/>
              </a:spcAft>
              <a:buSzPts val="4000"/>
              <a:buFont typeface="Impact"/>
              <a:buAutoNum type="arabicPeriod"/>
            </a:pPr>
            <a:r>
              <a:rPr lang="en" sz="4000">
                <a:latin typeface="Impact"/>
                <a:ea typeface="Impact"/>
                <a:cs typeface="Impact"/>
                <a:sym typeface="Impact"/>
              </a:rPr>
              <a:t>Final Distance (cm)</a:t>
            </a:r>
            <a:endParaRPr sz="4000">
              <a:latin typeface="Impact"/>
              <a:ea typeface="Impact"/>
              <a:cs typeface="Impact"/>
              <a:sym typeface="Impact"/>
            </a:endParaRPr>
          </a:p>
          <a:p>
            <a:pPr indent="-482600" lvl="0" marL="457200" rtl="0" algn="l">
              <a:spcBef>
                <a:spcPts val="0"/>
              </a:spcBef>
              <a:spcAft>
                <a:spcPts val="0"/>
              </a:spcAft>
              <a:buSzPts val="4000"/>
              <a:buFont typeface="Impact"/>
              <a:buAutoNum type="arabicPeriod"/>
            </a:pPr>
            <a:r>
              <a:rPr lang="en" sz="4000">
                <a:latin typeface="Impact"/>
                <a:ea typeface="Impact"/>
                <a:cs typeface="Impact"/>
                <a:sym typeface="Impact"/>
              </a:rPr>
              <a:t>Speed (cm/s)</a:t>
            </a:r>
            <a:endParaRPr sz="4000"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123" name="Google Shape;12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7848" y="461113"/>
            <a:ext cx="3165951" cy="4221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Graph (Time)</a:t>
            </a:r>
            <a:endParaRPr/>
          </a:p>
        </p:txBody>
      </p:sp>
      <p:pic>
        <p:nvPicPr>
          <p:cNvPr id="129" name="Google Shape;12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2025" y="1170200"/>
            <a:ext cx="5959950" cy="397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0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Graph (Time)</a:t>
            </a:r>
            <a:endParaRPr/>
          </a:p>
        </p:txBody>
      </p:sp>
      <p:pic>
        <p:nvPicPr>
          <p:cNvPr id="135" name="Google Shape;13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200"/>
            <a:ext cx="4457700" cy="297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62500" y="1170200"/>
            <a:ext cx="4229100" cy="281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Graph (Final Distance)</a:t>
            </a:r>
            <a:endParaRPr/>
          </a:p>
        </p:txBody>
      </p:sp>
      <p:pic>
        <p:nvPicPr>
          <p:cNvPr id="142" name="Google Shape;14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9113" y="1017800"/>
            <a:ext cx="5865775" cy="3910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